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1" r:id="rId9"/>
    <p:sldId id="265" r:id="rId10"/>
    <p:sldId id="268" r:id="rId11"/>
    <p:sldId id="270" r:id="rId12"/>
    <p:sldId id="271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B48C7E14-C6E5-4C42-9294-B6078ECCA84C}">
          <p14:sldIdLst>
            <p14:sldId id="256"/>
          </p14:sldIdLst>
        </p14:section>
        <p14:section name="مقطع بدون عنوان" id="{7FB5106E-F8F3-4EFD-AE39-0FC544552B92}">
          <p14:sldIdLst>
            <p14:sldId id="257"/>
            <p14:sldId id="258"/>
            <p14:sldId id="259"/>
            <p14:sldId id="260"/>
            <p14:sldId id="262"/>
            <p14:sldId id="264"/>
            <p14:sldId id="261"/>
            <p14:sldId id="265"/>
            <p14:sldId id="268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7EB8486-CBB8-4343-8DAB-C9B034491A41}" type="datetimeFigureOut">
              <a:rPr lang="ar-IQ" smtClean="0"/>
              <a:t>22/04/1440</a:t>
            </a:fld>
            <a:endParaRPr lang="ar-IQ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6D6A149-231B-4CEC-B977-985301DE5F1A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772400" cy="4944120"/>
          </a:xfrm>
        </p:spPr>
        <p:txBody>
          <a:bodyPr>
            <a:normAutofit/>
          </a:bodyPr>
          <a:lstStyle/>
          <a:p>
            <a:pPr lvl="0" algn="ctr" rtl="0">
              <a:defRPr/>
            </a:pPr>
            <a:endParaRPr lang="en-US" sz="1600" b="1" dirty="0" smtClean="0"/>
          </a:p>
          <a:p>
            <a:pPr lvl="0" algn="ctr" rtl="0"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Bacterial  Toxins</a:t>
            </a:r>
          </a:p>
          <a:p>
            <a:pPr lvl="0" algn="ctr" rtl="0">
              <a:defRPr/>
            </a:pPr>
            <a:endParaRPr lang="en-US" sz="1600" b="1" dirty="0">
              <a:solidFill>
                <a:schemeClr val="tx1"/>
              </a:solidFill>
            </a:endParaRPr>
          </a:p>
          <a:p>
            <a:pPr lvl="0" algn="ctr" rtl="0"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2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Year – 1</a:t>
            </a:r>
            <a:r>
              <a:rPr lang="en-US" sz="1600" b="1" baseline="30000" dirty="0">
                <a:solidFill>
                  <a:schemeClr val="tx1"/>
                </a:solidFill>
              </a:rPr>
              <a:t>st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semester</a:t>
            </a:r>
          </a:p>
          <a:p>
            <a:pPr lvl="0" algn="ctr" rtl="0">
              <a:defRPr/>
            </a:pPr>
            <a:r>
              <a:rPr lang="en-US" sz="1800" b="1" dirty="0" err="1" smtClean="0">
                <a:solidFill>
                  <a:schemeClr val="tx1"/>
                </a:solidFill>
              </a:rPr>
              <a:t>Dr.Munira</a:t>
            </a:r>
            <a:r>
              <a:rPr lang="en-US" sz="1800" b="1" dirty="0" smtClean="0">
                <a:solidFill>
                  <a:schemeClr val="tx1"/>
                </a:solidFill>
              </a:rPr>
              <a:t> Ch. AL-</a:t>
            </a:r>
            <a:r>
              <a:rPr lang="en-US" sz="1800" b="1" dirty="0" err="1" smtClean="0">
                <a:solidFill>
                  <a:schemeClr val="tx1"/>
                </a:solidFill>
              </a:rPr>
              <a:t>Abadi</a:t>
            </a:r>
            <a:endParaRPr lang="en-US" sz="1800" b="1" dirty="0">
              <a:solidFill>
                <a:schemeClr val="tx1"/>
              </a:solidFill>
            </a:endParaRPr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6210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شعارالكرخ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600" y="0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مستطيل 1"/>
          <p:cNvSpPr/>
          <p:nvPr/>
        </p:nvSpPr>
        <p:spPr>
          <a:xfrm>
            <a:off x="251520" y="548680"/>
            <a:ext cx="63367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/>
              <a:t>-The cell wall antigens (O-antigens) of Gram-negative bacteria are components of LPS.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-Endotoxins are less potent </a:t>
            </a:r>
            <a:r>
              <a:rPr lang="en-US" b="1" dirty="0"/>
              <a:t> </a:t>
            </a:r>
            <a:r>
              <a:rPr lang="en-US" dirty="0"/>
              <a:t>than</a:t>
            </a:r>
            <a:r>
              <a:rPr lang="en-US" b="1" dirty="0"/>
              <a:t> </a:t>
            </a:r>
            <a:r>
              <a:rPr lang="en-US" dirty="0" err="1"/>
              <a:t>exotoxins,and</a:t>
            </a:r>
            <a:r>
              <a:rPr lang="en-US" dirty="0"/>
              <a:t> less specific in their </a:t>
            </a:r>
            <a:r>
              <a:rPr lang="en-US" dirty="0" err="1"/>
              <a:t>action,since</a:t>
            </a:r>
            <a:r>
              <a:rPr lang="en-US" dirty="0"/>
              <a:t> they do not act enzymatically.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-Endotoxins are </a:t>
            </a:r>
            <a:r>
              <a:rPr lang="en-US" dirty="0" err="1"/>
              <a:t>heatstable</a:t>
            </a:r>
            <a:r>
              <a:rPr lang="en-US" dirty="0"/>
              <a:t> (boiling for 30 min.).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-</a:t>
            </a:r>
            <a:r>
              <a:rPr lang="en-US" dirty="0" err="1"/>
              <a:t>Endotoxins,although</a:t>
            </a:r>
            <a:r>
              <a:rPr lang="en-US" dirty="0"/>
              <a:t> strongly </a:t>
            </a:r>
            <a:r>
              <a:rPr lang="en-US" dirty="0" err="1"/>
              <a:t>antigenic,cannot</a:t>
            </a:r>
            <a:r>
              <a:rPr lang="en-US" dirty="0"/>
              <a:t> be converted to toxoid.</a:t>
            </a:r>
          </a:p>
          <a:p>
            <a:pPr algn="l"/>
            <a:r>
              <a:rPr lang="en-US" dirty="0"/>
              <a:t> 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3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شعارالكرخ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600" y="0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مستطيل 1"/>
          <p:cNvSpPr/>
          <p:nvPr/>
        </p:nvSpPr>
        <p:spPr>
          <a:xfrm>
            <a:off x="251520" y="548680"/>
            <a:ext cx="64087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/>
              <a:t>-Lipopolysaccharides(LPS)participates:</a:t>
            </a:r>
          </a:p>
          <a:p>
            <a:pPr algn="l"/>
            <a:r>
              <a:rPr lang="en-US" dirty="0"/>
              <a:t>In a number of outer membrane functions essential for bacterial growth and </a:t>
            </a:r>
            <a:r>
              <a:rPr lang="en-US" dirty="0" err="1"/>
              <a:t>survival,especially</a:t>
            </a:r>
            <a:r>
              <a:rPr lang="en-US" dirty="0"/>
              <a:t> within the context of </a:t>
            </a:r>
            <a:r>
              <a:rPr lang="en-US" dirty="0" err="1"/>
              <a:t>ahost</a:t>
            </a:r>
            <a:r>
              <a:rPr lang="en-US" dirty="0"/>
              <a:t>-parasite </a:t>
            </a:r>
            <a:r>
              <a:rPr lang="en-US" dirty="0" err="1"/>
              <a:t>ineraction</a:t>
            </a:r>
            <a:r>
              <a:rPr lang="en-US" dirty="0"/>
              <a:t>.</a:t>
            </a:r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-</a:t>
            </a:r>
            <a:r>
              <a:rPr lang="en-US" dirty="0"/>
              <a:t>Endotoxin complex associated with the outer envelope of Gram- </a:t>
            </a:r>
            <a:r>
              <a:rPr lang="en-US" dirty="0" err="1"/>
              <a:t>negativebacteria</a:t>
            </a:r>
            <a:r>
              <a:rPr lang="en-US" dirty="0"/>
              <a:t> such </a:t>
            </a:r>
            <a:r>
              <a:rPr lang="en-US" dirty="0" err="1"/>
              <a:t>as:Salmonella,Shigella,Pseudomonas</a:t>
            </a:r>
            <a:r>
              <a:rPr lang="en-US" b="1" dirty="0" err="1"/>
              <a:t>,</a:t>
            </a:r>
            <a:r>
              <a:rPr lang="en-US" dirty="0" err="1"/>
              <a:t>Neisseria,and</a:t>
            </a:r>
            <a:endParaRPr lang="en-US" dirty="0"/>
          </a:p>
          <a:p>
            <a:pPr algn="l"/>
            <a:r>
              <a:rPr lang="en-US" dirty="0"/>
              <a:t>Other leading pathogens.</a:t>
            </a:r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-</a:t>
            </a:r>
            <a:r>
              <a:rPr lang="en-US" dirty="0"/>
              <a:t>The biological activity of endotoxin is associated with the lipopolysaccharides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85358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54242427-have-a-nice-day-handwriting-on-a-napkin-with-cup-of-coffee-and-pen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56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65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5472608" cy="3936008"/>
          </a:xfrm>
        </p:spPr>
        <p:txBody>
          <a:bodyPr>
            <a:normAutofit fontScale="77500" lnSpcReduction="20000"/>
          </a:bodyPr>
          <a:lstStyle/>
          <a:p>
            <a:pPr lvl="0" algn="ctr" rtl="0">
              <a:defRPr/>
            </a:pPr>
            <a:endParaRPr lang="en-US" sz="1600" dirty="0" smtClean="0">
              <a:solidFill>
                <a:srgbClr val="FF0000"/>
              </a:solidFill>
            </a:endParaRPr>
          </a:p>
          <a:p>
            <a:pPr algn="l"/>
            <a:r>
              <a:rPr lang="en-US" sz="2600" b="1" dirty="0">
                <a:solidFill>
                  <a:srgbClr val="FF0000"/>
                </a:solidFill>
              </a:rPr>
              <a:t>Bacterial Toxins</a:t>
            </a:r>
            <a:r>
              <a:rPr lang="en-US" sz="2600" b="1" dirty="0"/>
              <a:t>:</a:t>
            </a:r>
            <a:endParaRPr lang="en-US" sz="2600" dirty="0"/>
          </a:p>
          <a:p>
            <a:pPr algn="l"/>
            <a:r>
              <a:rPr lang="ar-SA" sz="1600" dirty="0"/>
              <a:t>	</a:t>
            </a:r>
            <a:r>
              <a:rPr lang="en-US" sz="1900" dirty="0">
                <a:solidFill>
                  <a:schemeClr val="tx1"/>
                </a:solidFill>
              </a:rPr>
              <a:t>Many bacteria produce toxins, enzymes and pigments. Toxins and enzymes play important role in </a:t>
            </a:r>
            <a:r>
              <a:rPr lang="en-US" sz="1900" dirty="0" err="1">
                <a:solidFill>
                  <a:schemeClr val="tx1"/>
                </a:solidFill>
              </a:rPr>
              <a:t>pathogenecity</a:t>
            </a:r>
            <a:r>
              <a:rPr lang="en-US" sz="1900" dirty="0">
                <a:solidFill>
                  <a:schemeClr val="tx1"/>
                </a:solidFill>
              </a:rPr>
              <a:t>. Toxins are of two types:</a:t>
            </a:r>
          </a:p>
          <a:p>
            <a:pPr algn="l"/>
            <a:r>
              <a:rPr lang="en-US" sz="1900" b="1" dirty="0">
                <a:solidFill>
                  <a:schemeClr val="tx1"/>
                </a:solidFill>
              </a:rPr>
              <a:t> </a:t>
            </a:r>
            <a:endParaRPr lang="en-US" sz="1900" dirty="0">
              <a:solidFill>
                <a:schemeClr val="tx1"/>
              </a:solidFill>
            </a:endParaRPr>
          </a:p>
          <a:p>
            <a:pPr algn="l"/>
            <a:r>
              <a:rPr lang="en-US" sz="1900" dirty="0">
                <a:solidFill>
                  <a:srgbClr val="FF0000"/>
                </a:solidFill>
              </a:rPr>
              <a:t>1-</a:t>
            </a:r>
            <a:r>
              <a:rPr lang="en-US" sz="1900" b="1" dirty="0">
                <a:solidFill>
                  <a:srgbClr val="FF0000"/>
                </a:solidFill>
              </a:rPr>
              <a:t>Proteins:</a:t>
            </a:r>
            <a:r>
              <a:rPr lang="en-US" sz="1900" dirty="0">
                <a:solidFill>
                  <a:schemeClr val="tx1"/>
                </a:solidFill>
              </a:rPr>
              <a:t>may be released into the extracellular environment of pathogenic bacteria.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</a:rPr>
              <a:t>Most of the protein toxins are thought of as </a:t>
            </a:r>
            <a:r>
              <a:rPr lang="en-US" sz="1900" dirty="0" err="1">
                <a:solidFill>
                  <a:schemeClr val="tx1"/>
                </a:solidFill>
              </a:rPr>
              <a:t>exotoxins,since</a:t>
            </a:r>
            <a:r>
              <a:rPr lang="en-US" sz="1900" dirty="0">
                <a:solidFill>
                  <a:schemeClr val="tx1"/>
                </a:solidFill>
              </a:rPr>
              <a:t> they are released from the bacteria and act on host cells at </a:t>
            </a:r>
            <a:r>
              <a:rPr lang="en-US" sz="1900" dirty="0" err="1">
                <a:solidFill>
                  <a:schemeClr val="tx1"/>
                </a:solidFill>
              </a:rPr>
              <a:t>adistance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1900" dirty="0">
                <a:solidFill>
                  <a:srgbClr val="FF0000"/>
                </a:solidFill>
              </a:rPr>
              <a:t>2- </a:t>
            </a:r>
            <a:r>
              <a:rPr lang="en-US" sz="1900" b="1" dirty="0">
                <a:solidFill>
                  <a:srgbClr val="FF0000"/>
                </a:solidFill>
              </a:rPr>
              <a:t>Lipopolysaccharides(LPS</a:t>
            </a:r>
            <a:r>
              <a:rPr lang="en-US" sz="1900" b="1" dirty="0">
                <a:solidFill>
                  <a:schemeClr val="tx1"/>
                </a:solidFill>
              </a:rPr>
              <a:t>):</a:t>
            </a:r>
            <a:r>
              <a:rPr lang="en-US" sz="1900" dirty="0">
                <a:solidFill>
                  <a:schemeClr val="tx1"/>
                </a:solidFill>
              </a:rPr>
              <a:t>are associated with the cell walls of Gram-</a:t>
            </a:r>
            <a:r>
              <a:rPr lang="en-US" sz="1900" dirty="0" err="1">
                <a:solidFill>
                  <a:schemeClr val="tx1"/>
                </a:solidFill>
              </a:rPr>
              <a:t>ve</a:t>
            </a:r>
            <a:r>
              <a:rPr lang="en-US" sz="1900" dirty="0">
                <a:solidFill>
                  <a:schemeClr val="tx1"/>
                </a:solidFill>
              </a:rPr>
              <a:t> bacteria.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</a:rPr>
              <a:t>The (LPS) component of the Gram-</a:t>
            </a:r>
            <a:r>
              <a:rPr lang="en-US" sz="1900" dirty="0" err="1">
                <a:solidFill>
                  <a:schemeClr val="tx1"/>
                </a:solidFill>
              </a:rPr>
              <a:t>ve</a:t>
            </a:r>
            <a:r>
              <a:rPr lang="en-US" sz="1900" dirty="0">
                <a:solidFill>
                  <a:schemeClr val="tx1"/>
                </a:solidFill>
              </a:rPr>
              <a:t> bacteria outer membrane bears the name endotoxin because of its association with the cell wall of bacteria.</a:t>
            </a:r>
          </a:p>
          <a:p>
            <a:pPr algn="l"/>
            <a:r>
              <a:rPr lang="en-US" sz="1900" b="1" dirty="0"/>
              <a:t> </a:t>
            </a:r>
            <a:endParaRPr lang="en-US" sz="1900" dirty="0"/>
          </a:p>
          <a:p>
            <a:pPr lvl="0" algn="ctr" rtl="0">
              <a:defRPr/>
            </a:pPr>
            <a:endParaRPr lang="en-US" sz="1600" dirty="0"/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1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314152"/>
            <a:ext cx="5544616" cy="444006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1800" b="1" dirty="0">
                <a:solidFill>
                  <a:srgbClr val="FF0000"/>
                </a:solidFill>
              </a:rPr>
              <a:t>Exotoxins</a:t>
            </a:r>
            <a:r>
              <a:rPr lang="en-US" sz="1800" b="1" dirty="0"/>
              <a:t>:</a:t>
            </a:r>
          </a:p>
          <a:p>
            <a:pPr algn="just" rtl="0"/>
            <a:r>
              <a:rPr lang="en-US" sz="1600" dirty="0">
                <a:solidFill>
                  <a:schemeClr val="tx1"/>
                </a:solidFill>
              </a:rPr>
              <a:t>Many bacteria produce proteins (exotoxins) that modify, by enzymatic </a:t>
            </a:r>
            <a:r>
              <a:rPr lang="en-US" sz="1600" dirty="0" err="1" smtClean="0">
                <a:solidFill>
                  <a:schemeClr val="tx1"/>
                </a:solidFill>
              </a:rPr>
              <a:t>action,or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otherwise destroy certain cellular structures. Effects of exotoxins are </a:t>
            </a:r>
            <a:r>
              <a:rPr lang="en-US" sz="1600" dirty="0" err="1" smtClean="0">
                <a:solidFill>
                  <a:schemeClr val="tx1"/>
                </a:solidFill>
              </a:rPr>
              <a:t>usuallyseen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acutely, since they are sufficiently potent that serious effects (e.g. </a:t>
            </a:r>
            <a:r>
              <a:rPr lang="en-US" sz="1600" dirty="0" smtClean="0">
                <a:solidFill>
                  <a:schemeClr val="tx1"/>
                </a:solidFill>
              </a:rPr>
              <a:t>death)often result</a:t>
            </a:r>
            <a:r>
              <a:rPr lang="en-US" sz="1600" dirty="0">
                <a:solidFill>
                  <a:schemeClr val="tx1"/>
                </a:solidFill>
              </a:rPr>
              <a:t>. Examples of this are botulism, anthrax, cholera and diphtheria. </a:t>
            </a:r>
            <a:r>
              <a:rPr lang="en-US" sz="1600" dirty="0" err="1" smtClean="0">
                <a:solidFill>
                  <a:schemeClr val="tx1"/>
                </a:solidFill>
              </a:rPr>
              <a:t>Ifthe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host survives the acute infection, neutralizing antibodies (anti-toxins) </a:t>
            </a:r>
            <a:r>
              <a:rPr lang="en-US" sz="1600" dirty="0" err="1" smtClean="0">
                <a:solidFill>
                  <a:schemeClr val="tx1"/>
                </a:solidFill>
              </a:rPr>
              <a:t>areoften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elicited that neutralize the affect of the </a:t>
            </a:r>
            <a:r>
              <a:rPr lang="en-US" sz="1600" dirty="0" smtClean="0">
                <a:solidFill>
                  <a:schemeClr val="tx1"/>
                </a:solidFill>
              </a:rPr>
              <a:t>exotoxin.</a:t>
            </a:r>
          </a:p>
          <a:p>
            <a:pPr algn="just" rtl="0"/>
            <a:endParaRPr lang="en-US" sz="1600" dirty="0">
              <a:solidFill>
                <a:srgbClr val="FF0000"/>
              </a:solidFill>
            </a:endParaRPr>
          </a:p>
          <a:p>
            <a:pPr algn="l"/>
            <a:r>
              <a:rPr lang="en-US" sz="1600" b="1" dirty="0">
                <a:solidFill>
                  <a:srgbClr val="FF0000"/>
                </a:solidFill>
              </a:rPr>
              <a:t>Characters of Exotoxin</a:t>
            </a:r>
            <a:r>
              <a:rPr lang="en-US" sz="1600" b="1" dirty="0" smtClean="0"/>
              <a:t>:</a:t>
            </a:r>
          </a:p>
          <a:p>
            <a:endParaRPr lang="en-US" sz="1600" dirty="0"/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-The protein toxins(Exotoxins) are soluble proteins secreted by living bacteria during exponential growth.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-The production of exotoxins is specific to a particular bacterial species(e.g. only </a:t>
            </a:r>
            <a:r>
              <a:rPr lang="en-US" sz="1600" i="1" dirty="0">
                <a:solidFill>
                  <a:schemeClr val="tx1"/>
                </a:solidFill>
              </a:rPr>
              <a:t>Clostridium </a:t>
            </a:r>
            <a:r>
              <a:rPr lang="en-US" sz="1600" i="1" dirty="0" err="1">
                <a:solidFill>
                  <a:schemeClr val="tx1"/>
                </a:solidFill>
              </a:rPr>
              <a:t>tetani</a:t>
            </a:r>
            <a:r>
              <a:rPr lang="en-US" sz="1600" dirty="0">
                <a:solidFill>
                  <a:schemeClr val="tx1"/>
                </a:solidFill>
              </a:rPr>
              <a:t> produces </a:t>
            </a:r>
            <a:r>
              <a:rPr lang="en-US" sz="1600" b="1" dirty="0">
                <a:solidFill>
                  <a:schemeClr val="tx1"/>
                </a:solidFill>
              </a:rPr>
              <a:t>Tetanus </a:t>
            </a:r>
            <a:r>
              <a:rPr lang="en-US" sz="1600" dirty="0">
                <a:solidFill>
                  <a:schemeClr val="tx1"/>
                </a:solidFill>
              </a:rPr>
              <a:t>toxin</a:t>
            </a:r>
            <a:r>
              <a:rPr lang="en-US" sz="1600" b="1" dirty="0">
                <a:solidFill>
                  <a:schemeClr val="tx1"/>
                </a:solidFill>
              </a:rPr>
              <a:t>; </a:t>
            </a:r>
            <a:r>
              <a:rPr lang="en-US" sz="1600" dirty="0">
                <a:solidFill>
                  <a:schemeClr val="tx1"/>
                </a:solidFill>
              </a:rPr>
              <a:t>only </a:t>
            </a:r>
            <a:r>
              <a:rPr lang="en-US" sz="1600" i="1" dirty="0" err="1">
                <a:solidFill>
                  <a:schemeClr val="tx1"/>
                </a:solidFill>
              </a:rPr>
              <a:t>Corynebacterium</a:t>
            </a:r>
            <a:r>
              <a:rPr lang="en-US" sz="1600" i="1" dirty="0">
                <a:solidFill>
                  <a:schemeClr val="tx1"/>
                </a:solidFill>
              </a:rPr>
              <a:t> diphtheria</a:t>
            </a:r>
            <a:r>
              <a:rPr lang="en-US" sz="1600" dirty="0">
                <a:solidFill>
                  <a:schemeClr val="tx1"/>
                </a:solidFill>
              </a:rPr>
              <a:t> produces the </a:t>
            </a:r>
            <a:r>
              <a:rPr lang="en-US" sz="1600" b="1" dirty="0">
                <a:solidFill>
                  <a:schemeClr val="tx1"/>
                </a:solidFill>
              </a:rPr>
              <a:t>Diphtheria</a:t>
            </a:r>
            <a:r>
              <a:rPr lang="en-US" sz="1600" dirty="0">
                <a:solidFill>
                  <a:schemeClr val="tx1"/>
                </a:solidFill>
              </a:rPr>
              <a:t> toxin).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 </a:t>
            </a:r>
          </a:p>
          <a:p>
            <a:r>
              <a:rPr lang="en-US" sz="1600" dirty="0" smtClean="0"/>
              <a:t>-</a:t>
            </a:r>
            <a:endParaRPr lang="en-US" sz="1600" dirty="0"/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2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0997" y="361685"/>
            <a:ext cx="5616624" cy="4752528"/>
          </a:xfrm>
        </p:spPr>
        <p:txBody>
          <a:bodyPr>
            <a:normAutofit/>
          </a:bodyPr>
          <a:lstStyle/>
          <a:p>
            <a:pPr algn="l"/>
            <a:r>
              <a:rPr lang="en-US" sz="1600" dirty="0" err="1">
                <a:solidFill>
                  <a:schemeClr val="tx1"/>
                </a:solidFill>
              </a:rPr>
              <a:t>Usually,vitulent</a:t>
            </a:r>
            <a:r>
              <a:rPr lang="en-US" sz="1600" dirty="0">
                <a:solidFill>
                  <a:schemeClr val="tx1"/>
                </a:solidFill>
              </a:rPr>
              <a:t> strains of the bacterium produce the toxin(or range of toxins),while non-virulent strains </a:t>
            </a:r>
            <a:r>
              <a:rPr lang="en-US" sz="1600" dirty="0" err="1">
                <a:solidFill>
                  <a:schemeClr val="tx1"/>
                </a:solidFill>
              </a:rPr>
              <a:t>donot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-Toxin is the major determinant of virulence.</a:t>
            </a:r>
          </a:p>
          <a:p>
            <a:pPr algn="ctr"/>
            <a:r>
              <a:rPr lang="en-US" sz="1600" dirty="0"/>
              <a:t> </a:t>
            </a:r>
          </a:p>
          <a:p>
            <a:pPr algn="l"/>
            <a:r>
              <a:rPr lang="en-US" sz="1600" dirty="0"/>
              <a:t>-</a:t>
            </a:r>
            <a:r>
              <a:rPr lang="en-US" sz="1600" dirty="0">
                <a:solidFill>
                  <a:schemeClr val="tx1"/>
                </a:solidFill>
              </a:rPr>
              <a:t>Both Gram-positive and Gram-negative bacteria produce soluble protein toxins.</a:t>
            </a:r>
          </a:p>
          <a:p>
            <a:r>
              <a:rPr lang="en-US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-Many exotoxins ,consist of two components: subu</a:t>
            </a:r>
            <a:r>
              <a:rPr lang="en-US" sz="1600" dirty="0"/>
              <a:t>nit </a:t>
            </a:r>
            <a:r>
              <a:rPr lang="en-US" sz="1600" dirty="0">
                <a:solidFill>
                  <a:schemeClr val="tx1"/>
                </a:solidFill>
              </a:rPr>
              <a:t>A(responsible for the enzymatic activity of the </a:t>
            </a:r>
            <a:r>
              <a:rPr lang="en-US" sz="1600" dirty="0" err="1">
                <a:solidFill>
                  <a:schemeClr val="tx1"/>
                </a:solidFill>
              </a:rPr>
              <a:t>the</a:t>
            </a:r>
            <a:r>
              <a:rPr lang="en-US" sz="1600" dirty="0">
                <a:solidFill>
                  <a:schemeClr val="tx1"/>
                </a:solidFill>
              </a:rPr>
              <a:t> toxin),subunit B(</a:t>
            </a:r>
            <a:r>
              <a:rPr lang="en-US" sz="1600" dirty="0" err="1">
                <a:solidFill>
                  <a:schemeClr val="tx1"/>
                </a:solidFill>
              </a:rPr>
              <a:t>concemed</a:t>
            </a:r>
            <a:r>
              <a:rPr lang="en-US" sz="1600" dirty="0">
                <a:solidFill>
                  <a:schemeClr val="tx1"/>
                </a:solidFill>
              </a:rPr>
              <a:t> with binding to </a:t>
            </a:r>
            <a:r>
              <a:rPr lang="en-US" sz="1600" dirty="0" err="1">
                <a:solidFill>
                  <a:schemeClr val="tx1"/>
                </a:solidFill>
              </a:rPr>
              <a:t>aspecific</a:t>
            </a:r>
            <a:r>
              <a:rPr lang="en-US" sz="1600" dirty="0">
                <a:solidFill>
                  <a:schemeClr val="tx1"/>
                </a:solidFill>
              </a:rPr>
              <a:t> receptor on the host cell membrane and transferring the enzyme across the membrane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451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صورة 4" descr="ÙØªÙØ¬Ø© Ø¨Ø­Ø« Ø§ÙØµÙØ± Ø¹Ù âªexotoxin structureâ¬â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5040560" cy="2958966"/>
          </a:xfrm>
          <a:prstGeom prst="rect">
            <a:avLst/>
          </a:prstGeom>
          <a:ln w="381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AB-toxin: Host Cell Binding.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1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95536" y="116632"/>
            <a:ext cx="5760640" cy="504056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Exotoxins ,denatured by </a:t>
            </a:r>
            <a:r>
              <a:rPr lang="en-US" sz="1600" dirty="0" err="1">
                <a:solidFill>
                  <a:schemeClr val="tx1"/>
                </a:solidFill>
              </a:rPr>
              <a:t>heat,acid,proteolytic</a:t>
            </a:r>
            <a:r>
              <a:rPr lang="en-US" sz="1600" dirty="0">
                <a:solidFill>
                  <a:schemeClr val="tx1"/>
                </a:solidFill>
              </a:rPr>
              <a:t> enzymes.</a:t>
            </a:r>
          </a:p>
          <a:p>
            <a:r>
              <a:rPr lang="en-US" sz="1600" dirty="0"/>
              <a:t> </a:t>
            </a:r>
          </a:p>
          <a:p>
            <a:pPr algn="l"/>
            <a:r>
              <a:rPr lang="en-US" sz="1600" dirty="0"/>
              <a:t>-</a:t>
            </a:r>
            <a:r>
              <a:rPr lang="en-US" sz="1600" dirty="0">
                <a:solidFill>
                  <a:schemeClr val="tx1"/>
                </a:solidFill>
              </a:rPr>
              <a:t>Exotoxins are highly specific in the substrate utilized in their mode of </a:t>
            </a:r>
            <a:r>
              <a:rPr lang="en-US" sz="1600" dirty="0" err="1">
                <a:solidFill>
                  <a:schemeClr val="tx1"/>
                </a:solidFill>
              </a:rPr>
              <a:t>action</a:t>
            </a:r>
            <a:r>
              <a:rPr lang="en-US" sz="1600" b="1" dirty="0" err="1">
                <a:solidFill>
                  <a:schemeClr val="tx1"/>
                </a:solidFill>
              </a:rPr>
              <a:t>,</a:t>
            </a:r>
            <a:r>
              <a:rPr lang="en-US" sz="1600" dirty="0" err="1">
                <a:solidFill>
                  <a:schemeClr val="tx1"/>
                </a:solidFill>
              </a:rPr>
              <a:t>usually</a:t>
            </a:r>
            <a:r>
              <a:rPr lang="en-US" sz="1600" dirty="0">
                <a:solidFill>
                  <a:schemeClr val="tx1"/>
                </a:solidFill>
              </a:rPr>
              <a:t> the site of damage caused by the toxin indicates the location of the substrate for the toxin.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Terms such </a:t>
            </a:r>
            <a:r>
              <a:rPr lang="en-US" sz="1600" dirty="0" err="1">
                <a:solidFill>
                  <a:schemeClr val="tx1"/>
                </a:solidFill>
              </a:rPr>
              <a:t>as</a:t>
            </a:r>
            <a:r>
              <a:rPr lang="en-US" sz="1600" b="1" dirty="0" err="1">
                <a:solidFill>
                  <a:schemeClr val="tx1"/>
                </a:solidFill>
              </a:rPr>
              <a:t>:</a:t>
            </a:r>
            <a:r>
              <a:rPr lang="en-US" sz="1600" b="1" dirty="0" err="1">
                <a:solidFill>
                  <a:srgbClr val="FF0000"/>
                </a:solidFill>
              </a:rPr>
              <a:t>Enterotoxin,Neurotoxin,Leukocidin,Hemolysin:</a:t>
            </a:r>
            <a:r>
              <a:rPr lang="en-US" sz="1600" dirty="0" err="1">
                <a:solidFill>
                  <a:schemeClr val="tx1"/>
                </a:solidFill>
              </a:rPr>
              <a:t>are</a:t>
            </a:r>
            <a:r>
              <a:rPr lang="en-US" sz="1600" dirty="0">
                <a:solidFill>
                  <a:schemeClr val="tx1"/>
                </a:solidFill>
              </a:rPr>
              <a:t> used to indicate the target site of some well-defined protein toxins.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-Protein toxins are strongly </a:t>
            </a:r>
            <a:r>
              <a:rPr lang="en-US" sz="1600" dirty="0" err="1">
                <a:solidFill>
                  <a:schemeClr val="tx1"/>
                </a:solidFill>
              </a:rPr>
              <a:t>antigenic,unstable</a:t>
            </a:r>
            <a:r>
              <a:rPr lang="en-US" sz="1600" dirty="0">
                <a:solidFill>
                  <a:schemeClr val="tx1"/>
                </a:solidFill>
              </a:rPr>
              <a:t> ,they lose their toxic properties(Toxoid),but retain their antigenic ones.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</a:rPr>
              <a:t> 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b="1" dirty="0">
                <a:solidFill>
                  <a:srgbClr val="FF0000"/>
                </a:solidFill>
              </a:rPr>
              <a:t>Toxoids:</a:t>
            </a:r>
            <a:r>
              <a:rPr lang="en-US" sz="1600" dirty="0">
                <a:solidFill>
                  <a:schemeClr val="tx1"/>
                </a:solidFill>
              </a:rPr>
              <a:t> are detoxified toxins which retain their antigenicity and their immunizing capacity (first discovered by Ehrlich).</a:t>
            </a:r>
          </a:p>
          <a:p>
            <a:pPr lvl="0" algn="ctr" rtl="0">
              <a:defRPr/>
            </a:pPr>
            <a:endParaRPr lang="en-US" sz="1600" b="1" dirty="0" smtClean="0"/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97917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9512" y="493279"/>
            <a:ext cx="6264696" cy="408784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Endotoxins:</a:t>
            </a:r>
          </a:p>
          <a:p>
            <a:pPr algn="l" rtl="0"/>
            <a:r>
              <a:rPr lang="en-US" sz="2000" dirty="0" smtClean="0">
                <a:solidFill>
                  <a:schemeClr val="tx1"/>
                </a:solidFill>
              </a:rPr>
              <a:t>Endotoxins </a:t>
            </a:r>
            <a:r>
              <a:rPr lang="en-US" sz="2000" dirty="0">
                <a:solidFill>
                  <a:schemeClr val="tx1"/>
                </a:solidFill>
              </a:rPr>
              <a:t>are toxic components of the bacterial cell envelope. The </a:t>
            </a:r>
            <a:r>
              <a:rPr lang="en-US" sz="2000" dirty="0" err="1">
                <a:solidFill>
                  <a:schemeClr val="tx1"/>
                </a:solidFill>
              </a:rPr>
              <a:t>classicaland</a:t>
            </a:r>
            <a:r>
              <a:rPr lang="en-US" sz="2000" dirty="0">
                <a:solidFill>
                  <a:schemeClr val="tx1"/>
                </a:solidFill>
              </a:rPr>
              <a:t> most potent endotoxin is lipopolysaccharide. However, </a:t>
            </a:r>
            <a:r>
              <a:rPr lang="en-US" sz="2000" dirty="0" err="1">
                <a:solidFill>
                  <a:schemeClr val="tx1"/>
                </a:solidFill>
              </a:rPr>
              <a:t>peptidoglycandisplays</a:t>
            </a:r>
            <a:r>
              <a:rPr lang="en-US" sz="2000" dirty="0">
                <a:solidFill>
                  <a:schemeClr val="tx1"/>
                </a:solidFill>
              </a:rPr>
              <a:t> many endotoxin-like properties. Certain peptidoglycans are </a:t>
            </a:r>
            <a:r>
              <a:rPr lang="en-US" sz="2000" dirty="0" err="1">
                <a:solidFill>
                  <a:schemeClr val="tx1"/>
                </a:solidFill>
              </a:rPr>
              <a:t>poorlybiodegradable</a:t>
            </a:r>
            <a:r>
              <a:rPr lang="en-US" sz="2000" dirty="0">
                <a:solidFill>
                  <a:schemeClr val="tx1"/>
                </a:solidFill>
              </a:rPr>
              <a:t> and can cause chronic as well as acute tissue injury. </a:t>
            </a:r>
            <a:r>
              <a:rPr lang="en-US" sz="2000" dirty="0" err="1">
                <a:solidFill>
                  <a:schemeClr val="tx1"/>
                </a:solidFill>
              </a:rPr>
              <a:t>Endotoxinsare</a:t>
            </a:r>
            <a:r>
              <a:rPr lang="en-US" sz="2000" dirty="0">
                <a:solidFill>
                  <a:schemeClr val="tx1"/>
                </a:solidFill>
              </a:rPr>
              <a:t> “non-specific” inciters of inflammation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6" descr="شعارالكرخ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00192" y="332656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92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شعارالكرخ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600" y="116632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صورة 5" descr="C:\Users\pc\Documents\endotoxin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5616624" cy="41044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7" name="مستطيل 6"/>
          <p:cNvSpPr/>
          <p:nvPr/>
        </p:nvSpPr>
        <p:spPr>
          <a:xfrm>
            <a:off x="3331917" y="3982998"/>
            <a:ext cx="736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مستطيل 7"/>
          <p:cNvSpPr/>
          <p:nvPr/>
        </p:nvSpPr>
        <p:spPr>
          <a:xfrm flipH="1">
            <a:off x="1043608" y="494116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Endotoxin structure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.</a:t>
            </a:r>
            <a:endParaRPr lang="en-US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430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شعارالكرخ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600" y="0"/>
            <a:ext cx="2438400" cy="2428875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مستطيل 1"/>
          <p:cNvSpPr/>
          <p:nvPr/>
        </p:nvSpPr>
        <p:spPr>
          <a:xfrm>
            <a:off x="395536" y="58847"/>
            <a:ext cx="61926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/>
              <a:t>-Lipopolysaccharides(LPS)participates:</a:t>
            </a:r>
          </a:p>
          <a:p>
            <a:pPr algn="l"/>
            <a:r>
              <a:rPr lang="en-US" dirty="0"/>
              <a:t>In a number of outer membrane functions essential for bacterial growth and </a:t>
            </a:r>
            <a:r>
              <a:rPr lang="en-US" dirty="0" err="1"/>
              <a:t>survival,especially</a:t>
            </a:r>
            <a:r>
              <a:rPr lang="en-US" dirty="0"/>
              <a:t> within the context of </a:t>
            </a:r>
            <a:r>
              <a:rPr lang="en-US" dirty="0" err="1"/>
              <a:t>ahost</a:t>
            </a:r>
            <a:r>
              <a:rPr lang="en-US" dirty="0"/>
              <a:t>-parasite </a:t>
            </a:r>
            <a:r>
              <a:rPr lang="en-US" dirty="0" err="1"/>
              <a:t>ineraction</a:t>
            </a:r>
            <a:r>
              <a:rPr lang="en-US" dirty="0"/>
              <a:t>.</a:t>
            </a:r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-</a:t>
            </a:r>
            <a:r>
              <a:rPr lang="en-US" dirty="0"/>
              <a:t>Endotoxin complex associated with the outer envelope of Gram- </a:t>
            </a:r>
            <a:r>
              <a:rPr lang="en-US" dirty="0" err="1"/>
              <a:t>negativebacteria</a:t>
            </a:r>
            <a:r>
              <a:rPr lang="en-US" dirty="0"/>
              <a:t> such </a:t>
            </a:r>
            <a:r>
              <a:rPr lang="en-US" dirty="0" err="1"/>
              <a:t>as:Salmonella,Shigella,Pseudomonas</a:t>
            </a:r>
            <a:r>
              <a:rPr lang="en-US" b="1" dirty="0" err="1"/>
              <a:t>,</a:t>
            </a:r>
            <a:r>
              <a:rPr lang="en-US" dirty="0" err="1"/>
              <a:t>Neisseria,and</a:t>
            </a:r>
            <a:endParaRPr lang="en-US" dirty="0"/>
          </a:p>
          <a:p>
            <a:pPr algn="l"/>
            <a:r>
              <a:rPr lang="en-US" dirty="0"/>
              <a:t>Other leading pathogens.</a:t>
            </a:r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-</a:t>
            </a:r>
            <a:r>
              <a:rPr lang="en-US" dirty="0"/>
              <a:t>The biological activity of endotoxin is associated with the lipopolysaccharides.</a:t>
            </a:r>
          </a:p>
          <a:p>
            <a:pPr algn="l"/>
            <a:r>
              <a:rPr lang="en-US" b="1" dirty="0"/>
              <a:t> </a:t>
            </a:r>
            <a:endParaRPr lang="en-US" dirty="0"/>
          </a:p>
          <a:p>
            <a:pPr algn="l"/>
            <a:r>
              <a:rPr lang="en-US" b="1" dirty="0"/>
              <a:t>-</a:t>
            </a:r>
            <a:r>
              <a:rPr lang="en-US" dirty="0"/>
              <a:t>Toxicity is associated with the lipid component (lipid A).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-Immunogenicity(antigenicity) is associated with the polysaccharide components.</a:t>
            </a:r>
          </a:p>
        </p:txBody>
      </p:sp>
    </p:spTree>
    <p:extLst>
      <p:ext uri="{BB962C8B-B14F-4D97-AF65-F5344CB8AC3E}">
        <p14:creationId xmlns:p14="http://schemas.microsoft.com/office/powerpoint/2010/main" val="155860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</TotalTime>
  <Words>256</Words>
  <Application>Microsoft Office PowerPoint</Application>
  <PresentationFormat>عرض على الشاشة (3:4)‏</PresentationFormat>
  <Paragraphs>74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ملتقى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43</cp:revision>
  <dcterms:created xsi:type="dcterms:W3CDTF">2018-12-16T09:28:40Z</dcterms:created>
  <dcterms:modified xsi:type="dcterms:W3CDTF">2018-12-30T08:32:31Z</dcterms:modified>
</cp:coreProperties>
</file>